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Lexend Deca" panose="020B0604020202020204" charset="0"/>
      <p:regular r:id="rId36"/>
      <p:bold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8" roundtripDataSignature="AMtx7mhoEDPsYcAi4flpCsvvIA6v9HzZS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" name="Google Shape;5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284c9357ca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284c9357ca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284c9357ca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g1284c9357ca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284c9357ca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284c9357ca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284c9357ca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g1284c9357ca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284c9357ca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284c9357ca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84c9357ca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0" name="Google Shape;210;g1284c9357ca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284c9357ca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284c9357ca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284c9357ca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" name="Google Shape;225;g1284c9357ca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284c9357ca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3" name="Google Shape;233;g1284c9357ca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284c9357ca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284c9357ca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284c9357ca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284c9357ca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84c9357ca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" name="Google Shape;248;g1284c9357ca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284c9357ca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284c9357ca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284c9357ca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0" name="Google Shape;260;g1284c9357ca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298857a9c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7" name="Google Shape;267;g1298857a9c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284c9357ca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284c9357ca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284c9357ca_0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284c9357ca_0_3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284c9357ca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2" name="Google Shape;292;g1284c9357ca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284c9357ca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284c9357ca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284c9357ca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7" name="Google Shape;307;g1284c9357ca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284c9357ca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284c9357ca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84c9357ca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84c9357ca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284c9357ca_0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g1284c9357ca_0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284c9357c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" name="Google Shape;128;g1284c9357c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284c9357ca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284c9357ca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284c9357ca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" name="Google Shape;143;g1284c9357ca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"/>
            <a:ext cx="914395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8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45390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27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9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9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2841000" cy="31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000"/>
              <a:buChar char="⬡"/>
              <a:defRPr sz="2000"/>
            </a:lvl1pPr>
            <a:lvl2pPr marL="914400" lvl="1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2pPr>
            <a:lvl3pPr marL="1371600" lvl="2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3pPr>
            <a:lvl4pPr marL="1828800" lvl="3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6" name="Google Shape;16;p19"/>
          <p:cNvSpPr txBox="1">
            <a:spLocks noGrp="1"/>
          </p:cNvSpPr>
          <p:nvPr>
            <p:ph type="body" idx="2"/>
          </p:nvPr>
        </p:nvSpPr>
        <p:spPr>
          <a:xfrm>
            <a:off x="3753943" y="1352550"/>
            <a:ext cx="2841000" cy="31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000"/>
              <a:buChar char="⬡"/>
              <a:defRPr sz="2000"/>
            </a:lvl1pPr>
            <a:lvl2pPr marL="914400" lvl="1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2pPr>
            <a:lvl3pPr marL="1371600" lvl="2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3pPr>
            <a:lvl4pPr marL="1828800" lvl="3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7" name="Google Shape;17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Big circuit">
  <p:cSld name="BLANK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2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21"/>
          <p:cNvSpPr/>
          <p:nvPr/>
        </p:nvSpPr>
        <p:spPr>
          <a:xfrm>
            <a:off x="42525" y="42525"/>
            <a:ext cx="2000100" cy="2000100"/>
          </a:xfrm>
          <a:prstGeom prst="ellipse">
            <a:avLst/>
          </a:prstGeom>
          <a:gradFill>
            <a:gsLst>
              <a:gs pos="0">
                <a:srgbClr val="00FFFF">
                  <a:alpha val="53725"/>
                </a:srgbClr>
              </a:gs>
              <a:gs pos="73000">
                <a:srgbClr val="00FFFF">
                  <a:alpha val="0"/>
                </a:srgbClr>
              </a:gs>
              <a:gs pos="100000">
                <a:srgbClr val="00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1"/>
          <p:cNvSpPr txBox="1">
            <a:spLocks noGrp="1"/>
          </p:cNvSpPr>
          <p:nvPr>
            <p:ph type="body" idx="1"/>
          </p:nvPr>
        </p:nvSpPr>
        <p:spPr>
          <a:xfrm>
            <a:off x="1343850" y="866400"/>
            <a:ext cx="4185600" cy="36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91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3000"/>
              <a:buFont typeface="Lexend Deca"/>
              <a:buChar char="⬡"/>
              <a:defRPr sz="3000">
                <a:latin typeface="Lexend Deca"/>
                <a:ea typeface="Lexend Deca"/>
                <a:cs typeface="Lexend Deca"/>
                <a:sym typeface="Lexend Deca"/>
              </a:defRPr>
            </a:lvl1pPr>
            <a:lvl2pPr marL="914400" lvl="1" indent="-419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∙"/>
              <a:defRPr sz="3000">
                <a:latin typeface="Lexend Deca"/>
                <a:ea typeface="Lexend Deca"/>
                <a:cs typeface="Lexend Deca"/>
                <a:sym typeface="Lexend Deca"/>
              </a:defRPr>
            </a:lvl2pPr>
            <a:lvl3pPr marL="1371600" lvl="2" indent="-419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∙"/>
              <a:defRPr sz="3000">
                <a:latin typeface="Lexend Deca"/>
                <a:ea typeface="Lexend Deca"/>
                <a:cs typeface="Lexend Deca"/>
                <a:sym typeface="Lexend Deca"/>
              </a:defRPr>
            </a:lvl3pPr>
            <a:lvl4pPr marL="1828800" lvl="3" indent="-419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●"/>
              <a:defRPr sz="3000">
                <a:latin typeface="Lexend Deca"/>
                <a:ea typeface="Lexend Deca"/>
                <a:cs typeface="Lexend Deca"/>
                <a:sym typeface="Lexend Deca"/>
              </a:defRPr>
            </a:lvl4pPr>
            <a:lvl5pPr marL="2286000" lvl="4" indent="-419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○"/>
              <a:defRPr sz="3000">
                <a:latin typeface="Lexend Deca"/>
                <a:ea typeface="Lexend Deca"/>
                <a:cs typeface="Lexend Deca"/>
                <a:sym typeface="Lexend Deca"/>
              </a:defRPr>
            </a:lvl5pPr>
            <a:lvl6pPr marL="2743200" lvl="5" indent="-419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■"/>
              <a:defRPr sz="3000">
                <a:latin typeface="Lexend Deca"/>
                <a:ea typeface="Lexend Deca"/>
                <a:cs typeface="Lexend Deca"/>
                <a:sym typeface="Lexend Deca"/>
              </a:defRPr>
            </a:lvl6pPr>
            <a:lvl7pPr marL="3200400" lvl="6" indent="-419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●"/>
              <a:defRPr sz="3000">
                <a:latin typeface="Lexend Deca"/>
                <a:ea typeface="Lexend Deca"/>
                <a:cs typeface="Lexend Deca"/>
                <a:sym typeface="Lexend Deca"/>
              </a:defRPr>
            </a:lvl7pPr>
            <a:lvl8pPr marL="3657600" lvl="7" indent="-419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○"/>
              <a:defRPr sz="3000">
                <a:latin typeface="Lexend Deca"/>
                <a:ea typeface="Lexend Deca"/>
                <a:cs typeface="Lexend Deca"/>
                <a:sym typeface="Lexend Deca"/>
              </a:defRPr>
            </a:lvl8pPr>
            <a:lvl9pPr marL="4114800" lvl="8" indent="-419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■"/>
              <a:defRPr sz="3000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25" name="Google Shape;25;p21"/>
          <p:cNvSpPr txBox="1"/>
          <p:nvPr/>
        </p:nvSpPr>
        <p:spPr>
          <a:xfrm>
            <a:off x="826414" y="656117"/>
            <a:ext cx="6138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u" sz="7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7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2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22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" name="Google Shape;30;p22"/>
          <p:cNvSpPr txBox="1">
            <a:spLocks noGrp="1"/>
          </p:cNvSpPr>
          <p:nvPr>
            <p:ph type="subTitle" idx="1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23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3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⬡"/>
              <a:defRPr/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2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5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405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5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2005800" cy="3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600"/>
              <a:buChar char="⬡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2" name="Google Shape;42;p25"/>
          <p:cNvSpPr txBox="1">
            <a:spLocks noGrp="1"/>
          </p:cNvSpPr>
          <p:nvPr>
            <p:ph type="body" idx="2"/>
          </p:nvPr>
        </p:nvSpPr>
        <p:spPr>
          <a:xfrm>
            <a:off x="2780447" y="1352550"/>
            <a:ext cx="2005800" cy="3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600"/>
              <a:buChar char="⬡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3" name="Google Shape;43;p25"/>
          <p:cNvSpPr txBox="1">
            <a:spLocks noGrp="1"/>
          </p:cNvSpPr>
          <p:nvPr>
            <p:ph type="body" idx="3"/>
          </p:nvPr>
        </p:nvSpPr>
        <p:spPr>
          <a:xfrm>
            <a:off x="4980344" y="1352550"/>
            <a:ext cx="2005800" cy="3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600"/>
              <a:buChar char="⬡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4" name="Google Shape;44;p2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Small circuit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2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A458FF"/>
            </a:gs>
            <a:gs pos="39000">
              <a:srgbClr val="3544FF"/>
            </a:gs>
            <a:gs pos="100000">
              <a:srgbClr val="0A2F9E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7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⬡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al"/>
              <a:buChar char="∙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al"/>
              <a:buChar char="∙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13" Type="http://schemas.openxmlformats.org/officeDocument/2006/relationships/image" Target="../media/image32.png"/><Relationship Id="rId18" Type="http://schemas.openxmlformats.org/officeDocument/2006/relationships/image" Target="../media/image37.png"/><Relationship Id="rId3" Type="http://schemas.openxmlformats.org/officeDocument/2006/relationships/image" Target="../media/image22.png"/><Relationship Id="rId21" Type="http://schemas.openxmlformats.org/officeDocument/2006/relationships/image" Target="../media/image40.png"/><Relationship Id="rId7" Type="http://schemas.openxmlformats.org/officeDocument/2006/relationships/image" Target="../media/image26.png"/><Relationship Id="rId12" Type="http://schemas.openxmlformats.org/officeDocument/2006/relationships/image" Target="../media/image31.png"/><Relationship Id="rId17" Type="http://schemas.openxmlformats.org/officeDocument/2006/relationships/image" Target="../media/image36.png"/><Relationship Id="rId2" Type="http://schemas.openxmlformats.org/officeDocument/2006/relationships/notesSlide" Target="../notesSlides/notesSlide14.xml"/><Relationship Id="rId16" Type="http://schemas.openxmlformats.org/officeDocument/2006/relationships/image" Target="../media/image35.png"/><Relationship Id="rId20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5" Type="http://schemas.openxmlformats.org/officeDocument/2006/relationships/image" Target="../media/image34.png"/><Relationship Id="rId10" Type="http://schemas.openxmlformats.org/officeDocument/2006/relationships/image" Target="../media/image29.png"/><Relationship Id="rId19" Type="http://schemas.openxmlformats.org/officeDocument/2006/relationships/image" Target="../media/image38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Relationship Id="rId14" Type="http://schemas.openxmlformats.org/officeDocument/2006/relationships/image" Target="../media/image33.png"/><Relationship Id="rId22" Type="http://schemas.openxmlformats.org/officeDocument/2006/relationships/image" Target="../media/image4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45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pharos.sh/leer-y-escribir-csv-en-java/#:~:text=Escribir%20CSV%20en%20Core%20Java,-La%20mayor%C3%ADa%20de&amp;text=La%20forma%20m%C3%A1s%20sencilla%20es,String%3E%3E%20rows%20%3D%20Arrays." TargetMode="External"/><Relationship Id="rId5" Type="http://schemas.openxmlformats.org/officeDocument/2006/relationships/hyperlink" Target="https://stackoverflow.com/" TargetMode="External"/><Relationship Id="rId4" Type="http://schemas.openxmlformats.org/officeDocument/2006/relationships/hyperlink" Target="https://draw.io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45390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u" dirty="0"/>
              <a:t>ERRONKA 3</a:t>
            </a:r>
            <a:br>
              <a:rPr lang="eu" dirty="0"/>
            </a:br>
            <a:r>
              <a:rPr lang="eu" sz="1300" dirty="0" smtClean="0"/>
              <a:t>Oier </a:t>
            </a:r>
            <a:r>
              <a:rPr lang="eu" sz="1300" dirty="0"/>
              <a:t>San </a:t>
            </a:r>
            <a:r>
              <a:rPr lang="eu" sz="1300" dirty="0" smtClean="0"/>
              <a:t>Roman, Markel Seabrookes </a:t>
            </a:r>
            <a:r>
              <a:rPr lang="eu" sz="1300" dirty="0"/>
              <a:t>eta Aritz Garcia</a:t>
            </a:r>
            <a:endParaRPr sz="1300" dirty="0"/>
          </a:p>
        </p:txBody>
      </p:sp>
      <p:pic>
        <p:nvPicPr>
          <p:cNvPr id="57" name="Google Shape;57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94475" y="1050906"/>
            <a:ext cx="1782850" cy="203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20814" y="378324"/>
            <a:ext cx="662500" cy="72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593770" y="884611"/>
            <a:ext cx="482075" cy="52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621692" y="4034576"/>
            <a:ext cx="586165" cy="68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404399" y="3624439"/>
            <a:ext cx="321850" cy="44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664593" y="3757882"/>
            <a:ext cx="321850" cy="44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284c9357ca_0_36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4.1.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ERABILITAKO BALIABIDEAK</a:t>
            </a:r>
            <a:endParaRPr/>
          </a:p>
        </p:txBody>
      </p:sp>
      <p:pic>
        <p:nvPicPr>
          <p:cNvPr id="154" name="Google Shape;154;g1284c9357ca_0_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83705" y="1333543"/>
            <a:ext cx="778473" cy="911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g1284c9357ca_0_3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06566" y="1787062"/>
            <a:ext cx="1019495" cy="112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g1284c9357ca_0_3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883711" y="2086269"/>
            <a:ext cx="282577" cy="822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284c9357ca_0_103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4.1.1.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KLASE DIAGRAMA</a:t>
            </a:r>
            <a:endParaRPr/>
          </a:p>
        </p:txBody>
      </p:sp>
      <p:pic>
        <p:nvPicPr>
          <p:cNvPr id="162" name="Google Shape;162;g1284c9357ca_0_10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83705" y="1333543"/>
            <a:ext cx="778473" cy="911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g1284c9357ca_0_10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06566" y="1787062"/>
            <a:ext cx="1019495" cy="112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g1284c9357ca_0_10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883711" y="2086269"/>
            <a:ext cx="282577" cy="822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g1284c9357ca_0_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0000" y="23443"/>
            <a:ext cx="7357842" cy="509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g1284c9357ca_0_89"/>
          <p:cNvPicPr preferRelativeResize="0"/>
          <p:nvPr/>
        </p:nvPicPr>
        <p:blipFill rotWithShape="1">
          <a:blip r:embed="rId4">
            <a:alphaModFix/>
          </a:blip>
          <a:srcRect l="47884" r="1256"/>
          <a:stretch/>
        </p:blipFill>
        <p:spPr>
          <a:xfrm>
            <a:off x="1658050" y="118875"/>
            <a:ext cx="6103050" cy="491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g1284c9357ca_0_89"/>
          <p:cNvPicPr preferRelativeResize="0"/>
          <p:nvPr/>
        </p:nvPicPr>
        <p:blipFill rotWithShape="1">
          <a:blip r:embed="rId4">
            <a:alphaModFix/>
          </a:blip>
          <a:srcRect t="42072" r="65782"/>
          <a:stretch/>
        </p:blipFill>
        <p:spPr>
          <a:xfrm>
            <a:off x="1284113" y="201112"/>
            <a:ext cx="6850924" cy="475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g1284c9357ca_0_8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32988" y="0"/>
            <a:ext cx="6102025" cy="521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g1284c9357ca_0_8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98675" y="0"/>
            <a:ext cx="688049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g1284c9357ca_0_8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159825" y="956500"/>
            <a:ext cx="9449726" cy="290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g1284c9357ca_0_8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916625"/>
            <a:ext cx="9143999" cy="3005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6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284c9357ca_0_110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4.1.2.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ERABILERA KASUAK</a:t>
            </a:r>
            <a:endParaRPr/>
          </a:p>
        </p:txBody>
      </p:sp>
      <p:pic>
        <p:nvPicPr>
          <p:cNvPr id="181" name="Google Shape;181;g1284c9357ca_0_1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83705" y="1333543"/>
            <a:ext cx="778473" cy="911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g1284c9357ca_0_1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06566" y="1787062"/>
            <a:ext cx="1019495" cy="112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g1284c9357ca_0_1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883711" y="2086269"/>
            <a:ext cx="282577" cy="822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g1284c9357ca_0_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188" y="433388"/>
            <a:ext cx="8429625" cy="427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g1284c9357ca_0_1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3675" y="0"/>
            <a:ext cx="3156655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g1284c9357ca_0_1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62175" y="1414463"/>
            <a:ext cx="4819650" cy="231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g1284c9357ca_0_1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12938" y="0"/>
            <a:ext cx="431811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g1284c9357ca_0_1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38988" y="0"/>
            <a:ext cx="386601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g1284c9357ca_0_1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838325" y="1252538"/>
            <a:ext cx="5467350" cy="263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g1284c9357ca_0_12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862138" y="247650"/>
            <a:ext cx="5419725" cy="464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g1284c9357ca_0_12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363246" y="0"/>
            <a:ext cx="2417508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g1284c9357ca_0_12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857375" y="842963"/>
            <a:ext cx="5429250" cy="345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g1284c9357ca_0_124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2662518" y="0"/>
            <a:ext cx="381896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g1284c9357ca_0_124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866900" y="1738313"/>
            <a:ext cx="5410200" cy="166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g1284c9357ca_0_124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1725438" y="0"/>
            <a:ext cx="569312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g1284c9357ca_0_124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1271588" y="1119188"/>
            <a:ext cx="6600825" cy="290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g1284c9357ca_0_124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1281113" y="1042988"/>
            <a:ext cx="6581775" cy="305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g1284c9357ca_0_124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2667000" y="52388"/>
            <a:ext cx="3810000" cy="503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g1284c9357ca_0_124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2667000" y="1271588"/>
            <a:ext cx="3810000" cy="260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g1284c9357ca_0_124"/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>
            <a:off x="2662238" y="1338263"/>
            <a:ext cx="3819525" cy="246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g1284c9357ca_0_124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>
            <a:off x="1304925" y="33338"/>
            <a:ext cx="6534150" cy="507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g1284c9357ca_0_124"/>
          <p:cNvPicPr preferRelativeResize="0"/>
          <p:nvPr/>
        </p:nvPicPr>
        <p:blipFill>
          <a:blip r:embed="rId21">
            <a:alphaModFix/>
          </a:blip>
          <a:stretch>
            <a:fillRect/>
          </a:stretch>
        </p:blipFill>
        <p:spPr>
          <a:xfrm>
            <a:off x="1314450" y="1271588"/>
            <a:ext cx="6515100" cy="260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g1284c9357ca_0_124"/>
          <p:cNvPicPr preferRelativeResize="0"/>
          <p:nvPr/>
        </p:nvPicPr>
        <p:blipFill>
          <a:blip r:embed="rId22">
            <a:alphaModFix/>
          </a:blip>
          <a:stretch>
            <a:fillRect/>
          </a:stretch>
        </p:blipFill>
        <p:spPr>
          <a:xfrm>
            <a:off x="1300163" y="1314450"/>
            <a:ext cx="6543675" cy="25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8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11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110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2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0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284c9357ca_0_117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4.1.3.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SEKUENTZIA DIAGRAMA</a:t>
            </a:r>
            <a:endParaRPr/>
          </a:p>
        </p:txBody>
      </p:sp>
      <p:pic>
        <p:nvPicPr>
          <p:cNvPr id="213" name="Google Shape;213;g1284c9357ca_0_1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83705" y="1333543"/>
            <a:ext cx="778473" cy="911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g1284c9357ca_0_1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06566" y="1787062"/>
            <a:ext cx="1019495" cy="112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g1284c9357ca_0_1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883711" y="2086269"/>
            <a:ext cx="282577" cy="822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g1284c9357ca_0_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0" y="0"/>
            <a:ext cx="609599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g1284c9357ca_0_1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34375" y="0"/>
            <a:ext cx="69598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g1284c9357ca_0_1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772062"/>
            <a:ext cx="9144000" cy="35993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284c9357ca_0_28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5.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PROGRAMAZIOA</a:t>
            </a:r>
            <a:endParaRPr/>
          </a:p>
        </p:txBody>
      </p:sp>
      <p:pic>
        <p:nvPicPr>
          <p:cNvPr id="228" name="Google Shape;228;g1284c9357ca_0_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83705" y="1333543"/>
            <a:ext cx="778473" cy="911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g1284c9357ca_0_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83711" y="2086269"/>
            <a:ext cx="282577" cy="822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g1284c9357ca_0_2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12248" y="1592138"/>
            <a:ext cx="1217100" cy="138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284c9357ca_0_43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5.1.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ERABILITAKO BALIABIDEAK</a:t>
            </a:r>
            <a:endParaRPr/>
          </a:p>
        </p:txBody>
      </p:sp>
      <p:pic>
        <p:nvPicPr>
          <p:cNvPr id="236" name="Google Shape;236;g1284c9357ca_0_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83705" y="1333543"/>
            <a:ext cx="778473" cy="911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g1284c9357ca_0_4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83711" y="2086269"/>
            <a:ext cx="282577" cy="822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g1284c9357ca_0_4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12248" y="1592138"/>
            <a:ext cx="1217100" cy="138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284c9357ca_0_162"/>
          <p:cNvSpPr txBox="1">
            <a:spLocks noGrp="1"/>
          </p:cNvSpPr>
          <p:nvPr>
            <p:ph type="title"/>
          </p:nvPr>
        </p:nvSpPr>
        <p:spPr>
          <a:xfrm>
            <a:off x="580550" y="2821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u"/>
              <a:t>ERABILITAKO BALIABIDEAK</a:t>
            </a:r>
            <a:endParaRPr/>
          </a:p>
        </p:txBody>
      </p:sp>
      <p:sp>
        <p:nvSpPr>
          <p:cNvPr id="244" name="Google Shape;244;g1284c9357ca_0_162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u" sz="1800"/>
              <a:t>JFrame elementuak: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u" sz="1800"/>
              <a:t>JLabel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u" sz="1800"/>
              <a:t>JButton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u" sz="1800"/>
              <a:t>JComboBox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u" sz="1800"/>
              <a:t>JTable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u" sz="1800"/>
              <a:t>JavaDoc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u" sz="1800"/>
              <a:t>Objektuei zuzendutako programa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u" sz="1800"/>
              <a:t>Fitxategiak: Sorrera eta modifikazioa</a:t>
            </a:r>
            <a:endParaRPr sz="1800"/>
          </a:p>
        </p:txBody>
      </p:sp>
      <p:sp>
        <p:nvSpPr>
          <p:cNvPr id="245" name="Google Shape;245;g1284c9357ca_0_16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u"/>
              <a:t>19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284c9357ca_0_192"/>
          <p:cNvSpPr txBox="1">
            <a:spLocks noGrp="1"/>
          </p:cNvSpPr>
          <p:nvPr>
            <p:ph type="title"/>
          </p:nvPr>
        </p:nvSpPr>
        <p:spPr>
          <a:xfrm>
            <a:off x="580550" y="535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u"/>
              <a:t>AURKIBIDEA</a:t>
            </a:r>
            <a:endParaRPr/>
          </a:p>
        </p:txBody>
      </p:sp>
      <p:sp>
        <p:nvSpPr>
          <p:cNvPr id="68" name="Google Shape;68;g1284c9357ca_0_192"/>
          <p:cNvSpPr txBox="1">
            <a:spLocks noGrp="1"/>
          </p:cNvSpPr>
          <p:nvPr>
            <p:ph type="body" idx="1"/>
          </p:nvPr>
        </p:nvSpPr>
        <p:spPr>
          <a:xfrm>
            <a:off x="580550" y="11239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23850" algn="l" rtl="0">
              <a:spcBef>
                <a:spcPts val="600"/>
              </a:spcBef>
              <a:spcAft>
                <a:spcPts val="0"/>
              </a:spcAft>
              <a:buSzPts val="1500"/>
              <a:buAutoNum type="arabicPeriod"/>
            </a:pPr>
            <a:r>
              <a:rPr lang="eu" sz="1500" dirty="0" smtClean="0"/>
              <a:t>SARRERA</a:t>
            </a:r>
            <a:r>
              <a:rPr lang="eu" sz="1500" dirty="0"/>
              <a:t>					3</a:t>
            </a:r>
            <a:endParaRPr sz="15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u" sz="1500" dirty="0"/>
              <a:t>LANAREN URRATSAK				5</a:t>
            </a:r>
            <a:endParaRPr sz="15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u" sz="1500" dirty="0"/>
              <a:t>SISTEMAREN BETEKIZUNAK			7</a:t>
            </a:r>
            <a:endParaRPr sz="15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u" sz="1500" dirty="0"/>
              <a:t>GARAPEN INGURUNEAK				9</a:t>
            </a:r>
            <a:endParaRPr sz="1500" dirty="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u" sz="1500" dirty="0"/>
              <a:t>ERABILITAKO BALIABIDEAK			10</a:t>
            </a:r>
            <a:endParaRPr sz="1500" dirty="0"/>
          </a:p>
          <a:p>
            <a:pPr marL="1371600" lvl="2" indent="-323850" algn="l" rtl="0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u" sz="1500" dirty="0"/>
              <a:t>KLASE DIAGRAMA			11</a:t>
            </a:r>
            <a:endParaRPr sz="1500" dirty="0"/>
          </a:p>
          <a:p>
            <a:pPr marL="1371600" lvl="2" indent="-323850" algn="l" rtl="0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u" sz="1500" dirty="0"/>
              <a:t>ERABILERA KASUAK			13</a:t>
            </a:r>
            <a:endParaRPr sz="1500" dirty="0"/>
          </a:p>
          <a:p>
            <a:pPr marL="1371600" lvl="2" indent="-323850" algn="l" rtl="0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u" sz="1500" dirty="0"/>
              <a:t>SEKUENTZIA DIAGRAMA			15</a:t>
            </a:r>
            <a:endParaRPr sz="15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u" sz="1500" dirty="0"/>
              <a:t>PROGRAMAZIOA				17</a:t>
            </a:r>
            <a:endParaRPr sz="1500" dirty="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u" sz="1500" dirty="0"/>
              <a:t>ERABILTAKO BALIABIDEAK			18</a:t>
            </a:r>
            <a:endParaRPr sz="15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u" sz="1500" dirty="0"/>
              <a:t>PROGRAMA					20</a:t>
            </a:r>
            <a:endParaRPr sz="15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u" sz="1500" dirty="0"/>
              <a:t>JAVADOC					22</a:t>
            </a:r>
            <a:endParaRPr sz="15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u" sz="1500" dirty="0"/>
              <a:t>ERROREAK					23</a:t>
            </a:r>
            <a:endParaRPr sz="15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u" sz="1500" dirty="0"/>
              <a:t>BALORAZIOA					26</a:t>
            </a:r>
            <a:endParaRPr sz="15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u" sz="1500" dirty="0"/>
              <a:t>BIBLIOGRAFIA					28</a:t>
            </a:r>
            <a:endParaRPr sz="1500" dirty="0"/>
          </a:p>
        </p:txBody>
      </p:sp>
      <p:sp>
        <p:nvSpPr>
          <p:cNvPr id="69" name="Google Shape;69;g1284c9357ca_0_19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284c9357ca_0_50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6.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PROGRAMA</a:t>
            </a:r>
            <a:endParaRPr/>
          </a:p>
        </p:txBody>
      </p:sp>
      <p:pic>
        <p:nvPicPr>
          <p:cNvPr id="251" name="Google Shape;251;g1284c9357ca_0_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12248" y="1592138"/>
            <a:ext cx="1217100" cy="138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284c9357ca_0_15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u"/>
              <a:t>21</a:t>
            </a:fld>
            <a:endParaRPr/>
          </a:p>
        </p:txBody>
      </p:sp>
      <p:pic>
        <p:nvPicPr>
          <p:cNvPr id="2" name="Programazio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49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284c9357ca_0_62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7.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JAVADOC</a:t>
            </a:r>
            <a:endParaRPr/>
          </a:p>
        </p:txBody>
      </p:sp>
      <p:pic>
        <p:nvPicPr>
          <p:cNvPr id="263" name="Google Shape;263;g1284c9357ca_0_6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74482" y="1903209"/>
            <a:ext cx="1099836" cy="1102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g1284c9357ca_0_6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93605" y="1406568"/>
            <a:ext cx="778473" cy="911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298857a9c6_1_0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8.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ERROREAK</a:t>
            </a:r>
            <a:endParaRPr/>
          </a:p>
        </p:txBody>
      </p:sp>
      <p:pic>
        <p:nvPicPr>
          <p:cNvPr id="270" name="Google Shape;270;g1298857a9c6_1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74482" y="1903209"/>
            <a:ext cx="1099836" cy="1102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g1298857a9c6_1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93605" y="1406568"/>
            <a:ext cx="778473" cy="911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284c9357ca_0_174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u"/>
              <a:t>ERROREAK</a:t>
            </a:r>
            <a:endParaRPr/>
          </a:p>
        </p:txBody>
      </p:sp>
      <p:sp>
        <p:nvSpPr>
          <p:cNvPr id="277" name="Google Shape;277;g1284c9357ca_0_174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⬡"/>
            </a:pPr>
            <a:r>
              <a:rPr lang="eu" sz="1800"/>
              <a:t>Hasieran, sarrerako interfaze grafikoan klikatzean ez zuen atzeko interfazea ixten. Errore hau “frame.setVisible(false);” komandoa jarriz konpondu dugu.</a:t>
            </a:r>
            <a:endParaRPr sz="1800"/>
          </a:p>
        </p:txBody>
      </p:sp>
      <p:sp>
        <p:nvSpPr>
          <p:cNvPr id="278" name="Google Shape;278;g1284c9357ca_0_17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u"/>
              <a:t>24</a:t>
            </a:fld>
            <a:endParaRPr/>
          </a:p>
        </p:txBody>
      </p:sp>
      <p:pic>
        <p:nvPicPr>
          <p:cNvPr id="279" name="Google Shape;279;g1284c9357ca_0_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875" y="2717000"/>
            <a:ext cx="2895800" cy="169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g1284c9357ca_0_1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0413" y="2442600"/>
            <a:ext cx="4124325" cy="108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g1284c9357ca_0_1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71388" y="3579213"/>
            <a:ext cx="3962400" cy="136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284c9357ca_0_349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u"/>
              <a:t>ERROREAK</a:t>
            </a:r>
            <a:endParaRPr/>
          </a:p>
        </p:txBody>
      </p:sp>
      <p:sp>
        <p:nvSpPr>
          <p:cNvPr id="287" name="Google Shape;287;g1284c9357ca_0_349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37536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⬡"/>
            </a:pPr>
            <a:r>
              <a:rPr lang="eu" sz="1800"/>
              <a:t>Beste akats bat gure fitxategiak non zeuden jakiteko “PATH.MAP”-ak ondo jartzearekin arazoak izan genituen, izan ere, proiektua zinema karpetan irekiz gero komentatutako “PATH.MAP”-ak behar dira, bestela goikoak.</a:t>
            </a:r>
            <a:endParaRPr sz="1800"/>
          </a:p>
        </p:txBody>
      </p:sp>
      <p:sp>
        <p:nvSpPr>
          <p:cNvPr id="288" name="Google Shape;288;g1284c9357ca_0_34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25</a:t>
            </a:fld>
            <a:endParaRPr/>
          </a:p>
        </p:txBody>
      </p:sp>
      <p:pic>
        <p:nvPicPr>
          <p:cNvPr id="289" name="Google Shape;289;g1284c9357ca_0_3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1500" y="1315350"/>
            <a:ext cx="4626025" cy="295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284c9357ca_0_72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9.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BALORAZIOA</a:t>
            </a:r>
            <a:endParaRPr/>
          </a:p>
        </p:txBody>
      </p:sp>
      <p:pic>
        <p:nvPicPr>
          <p:cNvPr id="295" name="Google Shape;295;g1284c9357ca_0_7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22705" y="2045304"/>
            <a:ext cx="2219340" cy="115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g1284c9357ca_0_7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90680" y="2449022"/>
            <a:ext cx="145275" cy="42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g1284c9357ca_0_7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443143" y="1563068"/>
            <a:ext cx="778473" cy="911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284c9357ca_0_180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u"/>
              <a:t>BALORAZIOA</a:t>
            </a:r>
            <a:endParaRPr/>
          </a:p>
        </p:txBody>
      </p:sp>
      <p:sp>
        <p:nvSpPr>
          <p:cNvPr id="303" name="Google Shape;303;g1284c9357ca_0_180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⬡"/>
            </a:pPr>
            <a:r>
              <a:rPr lang="eu" sz="1800"/>
              <a:t>Erronka hau denbora aldetik gure ustez laburra izan da, aste bat gehiagorekin hobeto egon ahalko litzateke.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⬡"/>
            </a:pPr>
            <a:r>
              <a:rPr lang="eu" sz="1800"/>
              <a:t>Eduki dugun denborarekin lana ondo banatu dugula uste dugu.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⬡"/>
            </a:pPr>
            <a:r>
              <a:rPr lang="eu" sz="1800"/>
              <a:t>Erronkaren idea ondo planteatuta dago, baina aurretik esan bezala, denborak arazo batzuk sorrarazi dizkigu.</a:t>
            </a:r>
            <a:endParaRPr sz="1800"/>
          </a:p>
        </p:txBody>
      </p:sp>
      <p:sp>
        <p:nvSpPr>
          <p:cNvPr id="304" name="Google Shape;304;g1284c9357ca_0_18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u"/>
              <a:t>27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84c9357ca_0_67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10.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BIBLIOGRAFIA</a:t>
            </a:r>
            <a:endParaRPr/>
          </a:p>
        </p:txBody>
      </p:sp>
      <p:pic>
        <p:nvPicPr>
          <p:cNvPr id="310" name="Google Shape;310;g1284c9357ca_0_6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82175" y="2043600"/>
            <a:ext cx="362775" cy="105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g1284c9357ca_0_6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50305" y="1298218"/>
            <a:ext cx="778473" cy="911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284c9357ca_0_186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⬡"/>
            </a:pPr>
            <a:r>
              <a:rPr lang="eu" sz="1800" u="sng">
                <a:solidFill>
                  <a:schemeClr val="hlink"/>
                </a:solidFill>
                <a:hlinkClick r:id="rId3"/>
              </a:rPr>
              <a:t>GitHub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⬡"/>
            </a:pPr>
            <a:r>
              <a:rPr lang="eu" sz="1800" u="sng">
                <a:solidFill>
                  <a:schemeClr val="hlink"/>
                </a:solidFill>
                <a:hlinkClick r:id="rId4"/>
              </a:rPr>
              <a:t>Draw.io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⬡"/>
            </a:pPr>
            <a:r>
              <a:rPr lang="eu" sz="1800" u="sng">
                <a:solidFill>
                  <a:schemeClr val="hlink"/>
                </a:solidFill>
                <a:hlinkClick r:id="rId5"/>
              </a:rPr>
              <a:t>Stack Overflow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⬡"/>
            </a:pPr>
            <a:r>
              <a:rPr lang="eu" sz="1800" u="sng">
                <a:solidFill>
                  <a:schemeClr val="hlink"/>
                </a:solidFill>
                <a:hlinkClick r:id="rId6"/>
              </a:rPr>
              <a:t>CSV fitxategia irakurri eta idatzi</a:t>
            </a: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17" name="Google Shape;317;g1284c9357ca_0_18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u"/>
              <a:t>29</a:t>
            </a:fld>
            <a:endParaRPr/>
          </a:p>
        </p:txBody>
      </p:sp>
      <p:sp>
        <p:nvSpPr>
          <p:cNvPr id="318" name="Google Shape;318;g1284c9357ca_0_186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u"/>
              <a:t>BIBLIOGRAFIA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1.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SARRERA</a:t>
            </a:r>
            <a:endParaRPr/>
          </a:p>
        </p:txBody>
      </p:sp>
      <p:pic>
        <p:nvPicPr>
          <p:cNvPr id="75" name="Google Shape;75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22705" y="2045304"/>
            <a:ext cx="2219340" cy="115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90680" y="2449022"/>
            <a:ext cx="145275" cy="42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443143" y="1563068"/>
            <a:ext cx="778473" cy="911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284c9357ca_0_149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u" sz="1800"/>
              <a:t>Gu Sunset Cinema enpresa gara eta Elorrieta zinemak interfaze grafikoekin programa bat garatzean eskatu digu, Elorrieta zinema-aretoetako langileek aste bakoitzeko karteldegia egin ahal izan dezaten.</a:t>
            </a:r>
            <a:endParaRPr sz="1800"/>
          </a:p>
        </p:txBody>
      </p:sp>
      <p:sp>
        <p:nvSpPr>
          <p:cNvPr id="83" name="Google Shape;83;g1284c9357ca_0_14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u"/>
              <a:t>4</a:t>
            </a:fld>
            <a:endParaRPr/>
          </a:p>
        </p:txBody>
      </p:sp>
      <p:sp>
        <p:nvSpPr>
          <p:cNvPr id="84" name="Google Shape;84;g1284c9357ca_0_149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u"/>
              <a:t>SARRERA</a:t>
            </a:r>
            <a:endParaRPr/>
          </a:p>
        </p:txBody>
      </p:sp>
      <p:pic>
        <p:nvPicPr>
          <p:cNvPr id="85" name="Google Shape;85;g1284c9357ca_0_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1250" y="205975"/>
            <a:ext cx="2650649" cy="1107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284c9357ca_0_337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2.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LANAREN URRATSAK</a:t>
            </a:r>
            <a:endParaRPr/>
          </a:p>
        </p:txBody>
      </p:sp>
      <p:pic>
        <p:nvPicPr>
          <p:cNvPr id="91" name="Google Shape;91;g1284c9357ca_0_3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22705" y="2045304"/>
            <a:ext cx="2219340" cy="115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g1284c9357ca_0_3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90680" y="2449022"/>
            <a:ext cx="145275" cy="42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g1284c9357ca_0_33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443143" y="1563068"/>
            <a:ext cx="778473" cy="911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3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u"/>
              <a:t>LANAREN URRATSAK</a:t>
            </a:r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u"/>
              <a:t>6</a:t>
            </a:fld>
            <a:endParaRPr/>
          </a:p>
        </p:txBody>
      </p:sp>
      <p:sp>
        <p:nvSpPr>
          <p:cNvPr id="100" name="Google Shape;100;p13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3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" name="Google Shape;102;p13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103" name="Google Shape;103;p13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u" sz="600" b="0" i="0" u="none" strike="noStrike" cap="non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 sz="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" name="Google Shape;105;p13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106" name="Google Shape;106;p13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u" sz="600" b="0" i="0" u="none" strike="noStrike" cap="non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 sz="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" name="Google Shape;108;p13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109" name="Google Shape;109;p13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u" sz="600" b="0" i="0" u="none" strike="noStrike" cap="non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rPr>
                <a:t>5</a:t>
              </a:r>
              <a:endParaRPr sz="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" name="Google Shape;111;p13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112" name="Google Shape;112;p13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3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u" sz="600" b="0" i="0" u="none" strike="noStrike" cap="non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rPr>
                <a:t>6</a:t>
              </a:r>
              <a:endParaRPr sz="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" name="Google Shape;114;p13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115" name="Google Shape;115;p13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3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u" sz="600" b="0" i="0" u="none" strike="noStrike" cap="non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 sz="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" name="Google Shape;117;p13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118" name="Google Shape;118;p13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3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u" sz="600" b="0" i="0" u="none" strike="noStrike" cap="non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 sz="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" name="Google Shape;120;p13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u" sz="900">
                <a:solidFill>
                  <a:schemeClr val="lt1"/>
                </a:solidFill>
              </a:rPr>
              <a:t>Erronkaren datuak irakurri eta ulertu</a:t>
            </a:r>
            <a:endParaRPr sz="9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3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u" sz="900">
                <a:solidFill>
                  <a:schemeClr val="lt1"/>
                </a:solidFill>
              </a:rPr>
              <a:t>Programaren interfaze desberdinak sortu</a:t>
            </a:r>
            <a:endParaRPr sz="9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3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u" sz="900">
                <a:solidFill>
                  <a:schemeClr val="lt1"/>
                </a:solidFill>
              </a:rPr>
              <a:t>Programa egin eta akatsak bilatu</a:t>
            </a:r>
            <a:endParaRPr sz="9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3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u" sz="900">
                <a:solidFill>
                  <a:schemeClr val="lt1"/>
                </a:solidFill>
              </a:rPr>
              <a:t>Erabilera kasuak, sekuentzia diagrama eta klase diagramak egin</a:t>
            </a:r>
            <a:endParaRPr sz="9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3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u" sz="900">
                <a:solidFill>
                  <a:schemeClr val="lt1"/>
                </a:solidFill>
              </a:rPr>
              <a:t>Programan jarritako botoien erabilerak egin</a:t>
            </a:r>
            <a:endParaRPr sz="9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3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u" sz="900">
                <a:solidFill>
                  <a:schemeClr val="lt1"/>
                </a:solidFill>
              </a:rPr>
              <a:t>Programa guztia komentatu</a:t>
            </a:r>
            <a:endParaRPr sz="9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284c9357ca_0_8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3.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SISTEMAREN BETEKIZUNAK</a:t>
            </a:r>
            <a:endParaRPr/>
          </a:p>
        </p:txBody>
      </p:sp>
      <p:pic>
        <p:nvPicPr>
          <p:cNvPr id="131" name="Google Shape;131;g1284c9357ca_0_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37896" y="2143050"/>
            <a:ext cx="1310142" cy="85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g1284c9357ca_0_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43057" y="1688147"/>
            <a:ext cx="1099836" cy="1102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g1284c9357ca_0_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762005" y="1301693"/>
            <a:ext cx="778473" cy="911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84c9357ca_0_136"/>
          <p:cNvSpPr txBox="1">
            <a:spLocks noGrp="1"/>
          </p:cNvSpPr>
          <p:nvPr>
            <p:ph type="title"/>
          </p:nvPr>
        </p:nvSpPr>
        <p:spPr>
          <a:xfrm>
            <a:off x="580550" y="2821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u" sz="3600"/>
              <a:t>SISTEMAREN BETEKIZUNAK</a:t>
            </a:r>
            <a:endParaRPr/>
          </a:p>
        </p:txBody>
      </p:sp>
      <p:sp>
        <p:nvSpPr>
          <p:cNvPr id="139" name="Google Shape;139;g1284c9357ca_0_136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u" sz="1800"/>
              <a:t>Lanean, beharrezkoa da botoi guztiek funtzionatzea eta dagokien orrietara eramatea, edo dagokien eragiketa egitea. Horretaz gain, datu guztiak baliozkotu behar dira, eta errore-mezuak agertu, zerbait gaizki jarriz gero. Azkenik, sartutako datu guztiak hainbat fitxategitan gorde behar dira.</a:t>
            </a:r>
            <a:endParaRPr sz="1800"/>
          </a:p>
        </p:txBody>
      </p:sp>
      <p:sp>
        <p:nvSpPr>
          <p:cNvPr id="140" name="Google Shape;140;g1284c9357ca_0_13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u"/>
              <a:t>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284c9357ca_0_19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4.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u"/>
              <a:t>GARAPEN INGURUNEAK</a:t>
            </a:r>
            <a:endParaRPr/>
          </a:p>
        </p:txBody>
      </p:sp>
      <p:pic>
        <p:nvPicPr>
          <p:cNvPr id="146" name="Google Shape;146;g1284c9357ca_0_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83705" y="1333543"/>
            <a:ext cx="778473" cy="911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g1284c9357ca_0_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06566" y="1787062"/>
            <a:ext cx="1019495" cy="112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1284c9357ca_0_1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883711" y="2086269"/>
            <a:ext cx="282577" cy="822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liena template">
  <a:themeElements>
    <a:clrScheme name="Custom 347">
      <a:dk1>
        <a:srgbClr val="050060"/>
      </a:dk1>
      <a:lt1>
        <a:srgbClr val="FFFFFF"/>
      </a:lt1>
      <a:dk2>
        <a:srgbClr val="585963"/>
      </a:dk2>
      <a:lt2>
        <a:srgbClr val="F3F3F3"/>
      </a:lt2>
      <a:accent1>
        <a:srgbClr val="0A2F9E"/>
      </a:accent1>
      <a:accent2>
        <a:srgbClr val="3544FF"/>
      </a:accent2>
      <a:accent3>
        <a:srgbClr val="24D6FF"/>
      </a:accent3>
      <a:accent4>
        <a:srgbClr val="00FFFF"/>
      </a:accent4>
      <a:accent5>
        <a:srgbClr val="A458FF"/>
      </a:accent5>
      <a:accent6>
        <a:srgbClr val="D392F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317</Words>
  <Application>Microsoft Office PowerPoint</Application>
  <PresentationFormat>Presentación en pantalla (16:9)</PresentationFormat>
  <Paragraphs>96</Paragraphs>
  <Slides>29</Slides>
  <Notes>29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3" baseType="lpstr">
      <vt:lpstr>Calibri</vt:lpstr>
      <vt:lpstr>Lexend Deca</vt:lpstr>
      <vt:lpstr>Arial</vt:lpstr>
      <vt:lpstr>Aliena template</vt:lpstr>
      <vt:lpstr>ERRONKA 3 Oier San Roman, Markel Seabrookes eta Aritz Garcia</vt:lpstr>
      <vt:lpstr>AURKIBIDEA</vt:lpstr>
      <vt:lpstr>1. SARRERA</vt:lpstr>
      <vt:lpstr>SARRERA</vt:lpstr>
      <vt:lpstr>2. LANAREN URRATSAK</vt:lpstr>
      <vt:lpstr>LANAREN URRATSAK</vt:lpstr>
      <vt:lpstr>3. SISTEMAREN BETEKIZUNAK</vt:lpstr>
      <vt:lpstr>SISTEMAREN BETEKIZUNAK</vt:lpstr>
      <vt:lpstr>4. GARAPEN INGURUNEAK</vt:lpstr>
      <vt:lpstr>4.1. ERABILITAKO BALIABIDEAK</vt:lpstr>
      <vt:lpstr>4.1.1. KLASE DIAGRAMA</vt:lpstr>
      <vt:lpstr>Presentación de PowerPoint</vt:lpstr>
      <vt:lpstr>4.1.2. ERABILERA KASUAK</vt:lpstr>
      <vt:lpstr>Presentación de PowerPoint</vt:lpstr>
      <vt:lpstr>4.1.3. SEKUENTZIA DIAGRAMA</vt:lpstr>
      <vt:lpstr>Presentación de PowerPoint</vt:lpstr>
      <vt:lpstr>5. PROGRAMAZIOA</vt:lpstr>
      <vt:lpstr>5.1. ERABILITAKO BALIABIDEAK</vt:lpstr>
      <vt:lpstr>ERABILITAKO BALIABIDEAK</vt:lpstr>
      <vt:lpstr>6. PROGRAMA</vt:lpstr>
      <vt:lpstr>Presentación de PowerPoint</vt:lpstr>
      <vt:lpstr>7. JAVADOC</vt:lpstr>
      <vt:lpstr>8. ERROREAK</vt:lpstr>
      <vt:lpstr>ERROREAK</vt:lpstr>
      <vt:lpstr>ERROREAK</vt:lpstr>
      <vt:lpstr>9. BALORAZIOA</vt:lpstr>
      <vt:lpstr>BALORAZIOA</vt:lpstr>
      <vt:lpstr>10. BIBLIOGRAFIA</vt:lpstr>
      <vt:lpstr>BIBLIOGRAFIA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ERRONKA 3 Oier San Roman, Markel Seabrookes eta Aritz Garcia</dc:title>
  <cp:lastModifiedBy>in1dam</cp:lastModifiedBy>
  <cp:revision>2</cp:revision>
  <dcterms:modified xsi:type="dcterms:W3CDTF">2022-05-11T06:34:24Z</dcterms:modified>
</cp:coreProperties>
</file>